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5"/>
  </p:notesMasterIdLst>
  <p:sldIdLst>
    <p:sldId id="256" r:id="rId8"/>
    <p:sldId id="271" r:id="rId9"/>
    <p:sldId id="336" r:id="rId10"/>
    <p:sldId id="349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6" r:id="rId24"/>
    <p:sldId id="363" r:id="rId25"/>
    <p:sldId id="367" r:id="rId26"/>
    <p:sldId id="364" r:id="rId27"/>
    <p:sldId id="368" r:id="rId28"/>
    <p:sldId id="369" r:id="rId29"/>
    <p:sldId id="365" r:id="rId30"/>
    <p:sldId id="370" r:id="rId31"/>
    <p:sldId id="371" r:id="rId32"/>
    <p:sldId id="372" r:id="rId33"/>
    <p:sldId id="305" r:id="rId34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6"/>
            <p14:sldId id="363"/>
            <p14:sldId id="367"/>
            <p14:sldId id="364"/>
            <p14:sldId id="368"/>
            <p14:sldId id="369"/>
            <p14:sldId id="365"/>
            <p14:sldId id="370"/>
            <p14:sldId id="371"/>
            <p14:sldId id="372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24" d="100"/>
          <a:sy n="124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punt this if time is short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punt this if time is short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3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block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youtube.com/watch?v=GuUF1ZHEj_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Divs</a:t>
            </a:r>
            <a:r>
              <a:rPr lang="en-US" dirty="0"/>
              <a:t> and Spans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724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About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F0"/>
                </a:solidFill>
              </a:rPr>
              <a:t>&lt;div&gt;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F0"/>
                </a:solidFill>
              </a:rPr>
              <a:t>&lt;span&gt;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Pseudo Classes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16" y="1087365"/>
            <a:ext cx="4169255" cy="29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495800" cy="609600"/>
          </a:xfrm>
        </p:spPr>
        <p:txBody>
          <a:bodyPr/>
          <a:lstStyle/>
          <a:p>
            <a:r>
              <a:rPr lang="en-US" dirty="0"/>
              <a:t>Width and Border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968953"/>
            <a:ext cx="5029200" cy="401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"flyer"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"header"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Weekly Item Specials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"images/highlighter.png"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Highlighters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Sharpie brand highlighters in a ...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"footer"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Specialty items change each week ...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&lt;/div&gt;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6986" y="566414"/>
            <a:ext cx="2933700" cy="1278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#7e4040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691954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items.html</a:t>
            </a:r>
          </a:p>
        </p:txBody>
      </p:sp>
      <p:pic>
        <p:nvPicPr>
          <p:cNvPr id="9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7" y="74910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57700" y="29882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1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7" y="355973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31364"/>
            <a:ext cx="2446325" cy="329904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4953000" y="1699875"/>
            <a:ext cx="0" cy="719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24400" y="1362853"/>
            <a:ext cx="1249515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5240" y="2466173"/>
            <a:ext cx="150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Width of the CONTENT area before padding, border, and margin.</a:t>
            </a:r>
          </a:p>
        </p:txBody>
      </p:sp>
    </p:spTree>
    <p:extLst>
      <p:ext uri="{BB962C8B-B14F-4D97-AF65-F5344CB8AC3E}">
        <p14:creationId xmlns:p14="http://schemas.microsoft.com/office/powerpoint/2010/main" val="89214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Styling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61951"/>
            <a:ext cx="1981200" cy="31116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15200" y="2571750"/>
            <a:ext cx="12192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898175" y="1117676"/>
            <a:ext cx="417025" cy="14540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3583" y="78688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20px + 250px + 20px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1170310"/>
            <a:ext cx="3810000" cy="323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border-style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#7e4040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padding-bottom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(images/sale.png)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109" y="788960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4" name="Picture 2" descr="Image result for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6" y="846110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260568"/>
            <a:ext cx="2383365" cy="360620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333468" y="3122502"/>
            <a:ext cx="1830309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2172906" y="1356014"/>
            <a:ext cx="627800" cy="1766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0691" y="894349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ALL inline elements … not just “test”.</a:t>
            </a:r>
          </a:p>
        </p:txBody>
      </p:sp>
    </p:spTree>
    <p:extLst>
      <p:ext uri="{BB962C8B-B14F-4D97-AF65-F5344CB8AC3E}">
        <p14:creationId xmlns:p14="http://schemas.microsoft.com/office/powerpoint/2010/main" val="24158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8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6019800" cy="609600"/>
          </a:xfrm>
        </p:spPr>
        <p:txBody>
          <a:bodyPr/>
          <a:lstStyle/>
          <a:p>
            <a:r>
              <a:rPr lang="en-US" dirty="0"/>
              <a:t>Selecting Descendants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6514" y="2318617"/>
            <a:ext cx="1981200" cy="266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#C00000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.item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#C00000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.item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#C00000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53" y="1428750"/>
            <a:ext cx="3962400" cy="306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"flyer"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"header"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Weekly Item Specials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     	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"images/highlighter.png"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Highlighters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Sharpie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4752" y="1741417"/>
            <a:ext cx="1981200" cy="3056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#header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#header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4752" y="1308084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0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9" y="136523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8835" y="1088235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items.html</a:t>
            </a:r>
          </a:p>
        </p:txBody>
      </p:sp>
      <p:pic>
        <p:nvPicPr>
          <p:cNvPr id="12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2" y="1145385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37" y="197823"/>
            <a:ext cx="2790476" cy="21047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Multiplication Sign 13"/>
          <p:cNvSpPr/>
          <p:nvPr/>
        </p:nvSpPr>
        <p:spPr>
          <a:xfrm>
            <a:off x="4559175" y="1612242"/>
            <a:ext cx="990600" cy="91046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44190" y="2514379"/>
            <a:ext cx="3795287" cy="726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2819400" y="3105150"/>
            <a:ext cx="1424790" cy="9896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38807" y="4062724"/>
            <a:ext cx="193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My first thought</a:t>
            </a:r>
          </a:p>
        </p:txBody>
      </p:sp>
    </p:spTree>
    <p:extLst>
      <p:ext uri="{BB962C8B-B14F-4D97-AF65-F5344CB8AC3E}">
        <p14:creationId xmlns:p14="http://schemas.microsoft.com/office/powerpoint/2010/main" val="20496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5750"/>
            <a:ext cx="2790476" cy="210476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6" name="Straight Arrow Connector 5"/>
          <p:cNvCxnSpPr>
            <a:cxnSpLocks/>
            <a:stCxn id="7" idx="1"/>
          </p:cNvCxnSpPr>
          <p:nvPr/>
        </p:nvCxnSpPr>
        <p:spPr>
          <a:xfrm flipH="1" flipV="1">
            <a:off x="2670772" y="2209046"/>
            <a:ext cx="623053" cy="31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93825" y="205623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Too much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53" y="701805"/>
            <a:ext cx="3672507" cy="13225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76" y="2442668"/>
            <a:ext cx="2800000" cy="24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64" y="161602"/>
            <a:ext cx="2100147" cy="477366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4659480" y="2295476"/>
            <a:ext cx="1969920" cy="809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00122" y="937847"/>
            <a:ext cx="1249515" cy="186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07666" y="3942088"/>
            <a:ext cx="1249515" cy="186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4144" y="2675728"/>
            <a:ext cx="294184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9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6019800" cy="609600"/>
          </a:xfrm>
        </p:spPr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756548"/>
            <a:ext cx="294184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8240" y="3304521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&lt;p&gt;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58240" y="3894972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&lt;h2&gt;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84297" y="3375770"/>
            <a:ext cx="1242648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00184" y="3970376"/>
            <a:ext cx="1242648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93350" y="3544576"/>
            <a:ext cx="1383712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13764" y="4154275"/>
            <a:ext cx="1383712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2590800" y="1406350"/>
            <a:ext cx="3726373" cy="2219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585833" y="1406350"/>
            <a:ext cx="3819576" cy="2885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350"/>
            <a:ext cx="2800000" cy="24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04800" y="3013285"/>
            <a:ext cx="431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Values with units 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%) are fixed values</a:t>
            </a:r>
          </a:p>
        </p:txBody>
      </p:sp>
    </p:spTree>
    <p:extLst>
      <p:ext uri="{BB962C8B-B14F-4D97-AF65-F5344CB8AC3E}">
        <p14:creationId xmlns:p14="http://schemas.microsoft.com/office/powerpoint/2010/main" val="39311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6019800" cy="609600"/>
          </a:xfrm>
        </p:spPr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756548"/>
            <a:ext cx="294184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...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#flyer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1786" y="1178772"/>
            <a:ext cx="339531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cxnSpLocks/>
            <a:endCxn id="6" idx="3"/>
          </p:cNvCxnSpPr>
          <p:nvPr/>
        </p:nvCxnSpPr>
        <p:spPr>
          <a:xfrm flipH="1">
            <a:off x="2361317" y="1347283"/>
            <a:ext cx="6104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0382" y="115032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Units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70"/>
            <a:ext cx="2780952" cy="261904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04800" y="3013285"/>
            <a:ext cx="4665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Special feature of “line-height”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Elements multiply by their own font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(Not a fixed value here)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38800" y="3428783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&lt;p&gt;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38800" y="401923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&lt;h2&gt;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64857" y="3500032"/>
            <a:ext cx="1383712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80744" y="4094638"/>
            <a:ext cx="1383712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63586" y="3688086"/>
            <a:ext cx="2089033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1em * 1 = 1em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82253" y="4260069"/>
            <a:ext cx="2089033" cy="256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line-height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2em * 1 = 2em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369899" y="1529519"/>
            <a:ext cx="5078670" cy="22275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862" y="971760"/>
            <a:ext cx="2667000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padding-bottom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padding-left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1287458"/>
            <a:ext cx="427672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 20px 30px 40px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57998" y="1103541"/>
            <a:ext cx="524503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0365" y="1114306"/>
            <a:ext cx="439544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1124" y="1109556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41795" y="1103541"/>
            <a:ext cx="694421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bottom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9600" y="2037512"/>
            <a:ext cx="427672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 20px 30px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19600" y="2745426"/>
            <a:ext cx="427672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 20px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3257550"/>
            <a:ext cx="427672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10px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55266" y="2074926"/>
            <a:ext cx="1034257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left=right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9415" y="1847762"/>
            <a:ext cx="439544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70174" y="1843012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60845" y="1836997"/>
            <a:ext cx="694421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bottom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40365" y="2589055"/>
            <a:ext cx="439544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51124" y="2584305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8137" y="2923327"/>
            <a:ext cx="103425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bottom=top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38137" y="2676249"/>
            <a:ext cx="1034257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left=right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85614" y="3283140"/>
            <a:ext cx="1204176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All the same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49379" y="2458789"/>
            <a:ext cx="1096674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4" y="2923327"/>
            <a:ext cx="3267069" cy="19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17" y="789961"/>
            <a:ext cx="2515583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border-style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253" y="2153640"/>
            <a:ext cx="312420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 solid 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6825" y="1951108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width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2776" y="1975738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5217" y="1949235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27124" y="789961"/>
            <a:ext cx="3497676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(...)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background-repeat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repeat-x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427124" y="2153640"/>
            <a:ext cx="403107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(…) repeat-x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33200" y="1987860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70467" y="1975738"/>
            <a:ext cx="609462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image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58184" y="1978864"/>
            <a:ext cx="694421" cy="28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repeat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00" y="2838528"/>
            <a:ext cx="5440914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 variant weight size/height family,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style variant weight size/height family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95400" y="3930047"/>
            <a:ext cx="693420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 small-caps bold small/1.6em Verdana;</a:t>
            </a:r>
          </a:p>
        </p:txBody>
      </p:sp>
    </p:spTree>
    <p:extLst>
      <p:ext uri="{BB962C8B-B14F-4D97-AF65-F5344CB8AC3E}">
        <p14:creationId xmlns:p14="http://schemas.microsoft.com/office/powerpoint/2010/main" val="212328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Spans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24" y="3080385"/>
            <a:ext cx="3057143" cy="10285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5600" y="899402"/>
            <a:ext cx="4948428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Humanoids, Jack Williamson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Fight Club, Chuck Palahniuk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Iron King, Julie Kagawa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355"/>
            <a:ext cx="4650941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2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52" y="3409950"/>
            <a:ext cx="3419048" cy="1019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733550"/>
            <a:ext cx="8534400" cy="108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Humanoids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"author"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Jack Williamson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Fight Club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"author"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Chuck Palahniuk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"book"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Iron King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"author"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Julie Kagawa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6803" y="3027815"/>
            <a:ext cx="3628598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.book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.author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57401" y="877279"/>
            <a:ext cx="472440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"book"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Humanoids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1291837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Inline Element</a:t>
            </a:r>
          </a:p>
        </p:txBody>
      </p:sp>
    </p:spTree>
    <p:extLst>
      <p:ext uri="{BB962C8B-B14F-4D97-AF65-F5344CB8AC3E}">
        <p14:creationId xmlns:p14="http://schemas.microsoft.com/office/powerpoint/2010/main" val="21789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161430"/>
            <a:ext cx="40386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https://www.w3schools.com/html/html_blocks.asp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https://www.youtube.com/watch?v=GuUF1ZHEj_o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96" y="2038351"/>
            <a:ext cx="3940322" cy="26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953000" cy="609600"/>
          </a:xfrm>
        </p:spPr>
        <p:txBody>
          <a:bodyPr/>
          <a:lstStyle/>
          <a:p>
            <a:r>
              <a:rPr lang="en-US" dirty="0"/>
              <a:t>State Selectors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09550"/>
            <a:ext cx="3591098" cy="2057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6751"/>
            <a:ext cx="3657143" cy="140952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90750"/>
            <a:ext cx="3666667" cy="13047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6" y="3600274"/>
            <a:ext cx="3666667" cy="13047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724400" y="2384877"/>
            <a:ext cx="2924175" cy="243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:link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#f54040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:visited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#601010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:hover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29400" y="961422"/>
            <a:ext cx="592719" cy="314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1971676" y="1495426"/>
            <a:ext cx="2752724" cy="10477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038807" y="2904950"/>
            <a:ext cx="2714168" cy="428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2038807" y="4100444"/>
            <a:ext cx="2708949" cy="1608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8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033" y="797245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https://www.w3schools.com/css/css_pseudo_classes.asp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78021"/>
            <a:ext cx="5947867" cy="34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66751"/>
            <a:ext cx="6000000" cy="41047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62" y="957303"/>
            <a:ext cx="2495238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983663"/>
            <a:ext cx="2286000" cy="93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.blueberry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964613"/>
            <a:ext cx="2286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1362" y="2630268"/>
            <a:ext cx="227647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.rusty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9575" y="3219926"/>
            <a:ext cx="2286000" cy="76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3179627"/>
            <a:ext cx="2286000" cy="76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1837" y="2611218"/>
            <a:ext cx="2286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5100" y="834277"/>
            <a:ext cx="2286000" cy="96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7000" y="821513"/>
            <a:ext cx="2286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3160666"/>
            <a:ext cx="2286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575" y="3210401"/>
            <a:ext cx="2286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1000" y="631542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16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7" y="688692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81362" y="2267931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8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99" y="2325081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77000" y="2775074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20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37" y="283222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91288" y="487454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BROWSER</a:t>
            </a:r>
          </a:p>
        </p:txBody>
      </p:sp>
      <p:pic>
        <p:nvPicPr>
          <p:cNvPr id="22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25" y="54460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9575" y="2848451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READER</a:t>
            </a:r>
          </a:p>
        </p:txBody>
      </p:sp>
      <p:pic>
        <p:nvPicPr>
          <p:cNvPr id="24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2" y="2905601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014662" y="946988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Find all the rules that apply to the element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90600" y="4355531"/>
            <a:ext cx="7577138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"top" </a:t>
            </a: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 blueberry cape"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2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6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943600" cy="609600"/>
          </a:xfrm>
        </p:spPr>
        <p:txBody>
          <a:bodyPr/>
          <a:lstStyle/>
          <a:p>
            <a:r>
              <a:rPr lang="en-US" dirty="0"/>
              <a:t>Cascade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568" y="971951"/>
            <a:ext cx="356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Sort them: Author,  Reader, Browser</a:t>
            </a:r>
          </a:p>
          <a:p>
            <a:pPr marL="342900" indent="-342900">
              <a:buAutoNum type="arabicPeriod" startAt="2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6500" y="689560"/>
            <a:ext cx="22860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.blueberry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6500" y="670510"/>
            <a:ext cx="2286000" cy="456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18262" y="2554590"/>
            <a:ext cx="2276475" cy="4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.rusty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3498318"/>
            <a:ext cx="2286000" cy="43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86500" y="1670200"/>
            <a:ext cx="2286000" cy="43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08737" y="2535540"/>
            <a:ext cx="2286000" cy="449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24600" y="4383388"/>
            <a:ext cx="2286000" cy="43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500" y="4370624"/>
            <a:ext cx="2286000" cy="410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500" y="1651239"/>
            <a:ext cx="2286000" cy="401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3488793"/>
            <a:ext cx="2286000" cy="38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86500" y="337439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17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37" y="394589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18262" y="219225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9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99" y="2249403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286500" y="1265647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21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37" y="1322797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00788" y="4036565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BROWSER</a:t>
            </a:r>
          </a:p>
        </p:txBody>
      </p:sp>
      <p:pic>
        <p:nvPicPr>
          <p:cNvPr id="23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82555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24600" y="312684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READER</a:t>
            </a:r>
          </a:p>
        </p:txBody>
      </p:sp>
      <p:pic>
        <p:nvPicPr>
          <p:cNvPr id="25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25" y="318331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>
            <a:cxnSpLocks/>
          </p:cNvCxnSpPr>
          <p:nvPr/>
        </p:nvCxnSpPr>
        <p:spPr>
          <a:xfrm>
            <a:off x="4695826" y="3071657"/>
            <a:ext cx="4143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695826" y="3979158"/>
            <a:ext cx="4143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37037" y="1034814"/>
            <a:ext cx="188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AUTHOR: Highest Preference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70376" y="409055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BROWSER: Lowest Preference</a:t>
            </a: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AE0E62D3-733E-4C36-85E2-EDF33422A7D3}"/>
              </a:ext>
            </a:extLst>
          </p:cNvPr>
          <p:cNvSpPr/>
          <p:nvPr/>
        </p:nvSpPr>
        <p:spPr>
          <a:xfrm>
            <a:off x="6447638" y="3053247"/>
            <a:ext cx="1828800" cy="1828800"/>
          </a:xfrm>
          <a:prstGeom prst="noSmoking">
            <a:avLst>
              <a:gd name="adj" fmla="val 9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0E77A-F617-4120-9B31-6DE32D6E3C0E}"/>
              </a:ext>
            </a:extLst>
          </p:cNvPr>
          <p:cNvSpPr txBox="1"/>
          <p:nvPr/>
        </p:nvSpPr>
        <p:spPr>
          <a:xfrm>
            <a:off x="496086" y="2743904"/>
            <a:ext cx="3675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You have no control over the user’s settings – don’t worry about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Only keep the set of highest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82BE7E-6AF5-468D-A32F-53B37C1E081E}"/>
              </a:ext>
            </a:extLst>
          </p:cNvPr>
          <p:cNvSpPr txBox="1"/>
          <p:nvPr/>
        </p:nvSpPr>
        <p:spPr>
          <a:xfrm>
            <a:off x="4728115" y="3178631"/>
            <a:ext cx="115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READER settings</a:t>
            </a:r>
          </a:p>
        </p:txBody>
      </p:sp>
    </p:spTree>
    <p:extLst>
      <p:ext uri="{BB962C8B-B14F-4D97-AF65-F5344CB8AC3E}">
        <p14:creationId xmlns:p14="http://schemas.microsoft.com/office/powerpoint/2010/main" val="5194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31" grpId="0"/>
      <p:bldP spid="32" grpId="0"/>
      <p:bldP spid="27" grpId="0" animBg="1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75D-49D4-455F-9B4A-1EADDAD8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724400" cy="609600"/>
          </a:xfrm>
        </p:spPr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4ECF0-EEBD-46E6-ACB9-53C73DDC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894780-0BE1-4011-8D91-9B31F263BF61}"/>
              </a:ext>
            </a:extLst>
          </p:cNvPr>
          <p:cNvSpPr/>
          <p:nvPr/>
        </p:nvSpPr>
        <p:spPr>
          <a:xfrm>
            <a:off x="4648200" y="359550"/>
            <a:ext cx="387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https://specificity.keegan.st/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C344C-0EE7-4FEA-AA37-CE33BA6B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" y="1790070"/>
            <a:ext cx="3712994" cy="144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FC778-EC3F-4609-8F04-9C043D2B0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9" y="3390270"/>
            <a:ext cx="3768202" cy="14476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6E663B-EBC1-4F26-BCD1-72CAEF79E738}"/>
              </a:ext>
            </a:extLst>
          </p:cNvPr>
          <p:cNvSpPr/>
          <p:nvPr/>
        </p:nvSpPr>
        <p:spPr>
          <a:xfrm>
            <a:off x="6213594" y="1322071"/>
            <a:ext cx="22860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.blueberry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00F1C0-EB71-42C4-A186-ACB04D8664F2}"/>
              </a:ext>
            </a:extLst>
          </p:cNvPr>
          <p:cNvSpPr/>
          <p:nvPr/>
        </p:nvSpPr>
        <p:spPr>
          <a:xfrm>
            <a:off x="6213594" y="1303021"/>
            <a:ext cx="2286000" cy="456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A3BF07-1C5B-4A67-B103-57D5C62C147B}"/>
              </a:ext>
            </a:extLst>
          </p:cNvPr>
          <p:cNvSpPr/>
          <p:nvPr/>
        </p:nvSpPr>
        <p:spPr>
          <a:xfrm>
            <a:off x="6245356" y="3187101"/>
            <a:ext cx="2276475" cy="4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.rusty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86934-1853-4597-95F3-5D9E66037A1C}"/>
              </a:ext>
            </a:extLst>
          </p:cNvPr>
          <p:cNvSpPr/>
          <p:nvPr/>
        </p:nvSpPr>
        <p:spPr>
          <a:xfrm>
            <a:off x="6213594" y="2302711"/>
            <a:ext cx="2286000" cy="43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40430-E60D-410F-A0CE-3D69273A1D90}"/>
              </a:ext>
            </a:extLst>
          </p:cNvPr>
          <p:cNvSpPr/>
          <p:nvPr/>
        </p:nvSpPr>
        <p:spPr>
          <a:xfrm>
            <a:off x="6235831" y="3168051"/>
            <a:ext cx="2286000" cy="449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CE9CDC-BA55-484A-B79F-8B78C1646BBB}"/>
              </a:ext>
            </a:extLst>
          </p:cNvPr>
          <p:cNvSpPr/>
          <p:nvPr/>
        </p:nvSpPr>
        <p:spPr>
          <a:xfrm>
            <a:off x="6213594" y="2283750"/>
            <a:ext cx="2286000" cy="401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AFA18-D8C6-46C9-82B4-167991DA9A9B}"/>
              </a:ext>
            </a:extLst>
          </p:cNvPr>
          <p:cNvSpPr txBox="1"/>
          <p:nvPr/>
        </p:nvSpPr>
        <p:spPr>
          <a:xfrm>
            <a:off x="6213594" y="969950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21" name="Picture 2" descr="Image result for file icon">
            <a:extLst>
              <a:ext uri="{FF2B5EF4-FFF2-40B4-BE49-F238E27FC236}">
                <a16:creationId xmlns:a16="http://schemas.microsoft.com/office/drawing/2014/main" id="{23DEC7F7-B162-4B53-8CBD-D5071F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31" y="1027100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45CC62-132F-4F8E-89B9-703E4520E03F}"/>
              </a:ext>
            </a:extLst>
          </p:cNvPr>
          <p:cNvSpPr txBox="1"/>
          <p:nvPr/>
        </p:nvSpPr>
        <p:spPr>
          <a:xfrm>
            <a:off x="6245356" y="2824764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23" name="Picture 2" descr="Image result for file icon">
            <a:extLst>
              <a:ext uri="{FF2B5EF4-FFF2-40B4-BE49-F238E27FC236}">
                <a16:creationId xmlns:a16="http://schemas.microsoft.com/office/drawing/2014/main" id="{295C3A8D-9876-4F23-9484-BE14FB61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93" y="2881914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CE2A4C-B4DF-4B2F-A531-55AEA1E104E5}"/>
              </a:ext>
            </a:extLst>
          </p:cNvPr>
          <p:cNvSpPr txBox="1"/>
          <p:nvPr/>
        </p:nvSpPr>
        <p:spPr>
          <a:xfrm>
            <a:off x="6213594" y="1898158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25" name="Picture 2" descr="Image result for file icon">
            <a:extLst>
              <a:ext uri="{FF2B5EF4-FFF2-40B4-BE49-F238E27FC236}">
                <a16:creationId xmlns:a16="http://schemas.microsoft.com/office/drawing/2014/main" id="{22895440-8080-43A5-9132-A5031E994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31" y="1955308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872204-8787-4578-979B-95B42DCBF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360" y="1362075"/>
            <a:ext cx="1514285" cy="3380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5D4FCA-07F7-4264-B517-9FD711139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95" y="2317772"/>
            <a:ext cx="1504150" cy="3334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3124E7-4F15-49DB-A9E8-86F046C2D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894" y="3237870"/>
            <a:ext cx="1493751" cy="328579"/>
          </a:xfrm>
          <a:prstGeom prst="rect">
            <a:avLst/>
          </a:prstGeom>
        </p:spPr>
      </p:pic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0B3E4630-463D-4D14-B7E0-96BB13F1425B}"/>
              </a:ext>
            </a:extLst>
          </p:cNvPr>
          <p:cNvSpPr/>
          <p:nvPr/>
        </p:nvSpPr>
        <p:spPr>
          <a:xfrm>
            <a:off x="6508475" y="1875505"/>
            <a:ext cx="946555" cy="840798"/>
          </a:xfrm>
          <a:prstGeom prst="noSmoking">
            <a:avLst>
              <a:gd name="adj" fmla="val 9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5668A-BFAB-4A4C-8655-C55AA9422E43}"/>
              </a:ext>
            </a:extLst>
          </p:cNvPr>
          <p:cNvSpPr txBox="1"/>
          <p:nvPr/>
        </p:nvSpPr>
        <p:spPr>
          <a:xfrm>
            <a:off x="340081" y="918300"/>
            <a:ext cx="3794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Calculate Specificity</a:t>
            </a:r>
          </a:p>
          <a:p>
            <a:pPr marL="342900" indent="-342900">
              <a:buAutoNum type="arabicPeriod" startAt="3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84715E-32F2-45C6-BBE0-7B654D322161}"/>
              </a:ext>
            </a:extLst>
          </p:cNvPr>
          <p:cNvSpPr txBox="1"/>
          <p:nvPr/>
        </p:nvSpPr>
        <p:spPr>
          <a:xfrm>
            <a:off x="5803316" y="4124238"/>
            <a:ext cx="2356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Keep highest number(s)</a:t>
            </a:r>
          </a:p>
        </p:txBody>
      </p:sp>
    </p:spTree>
    <p:extLst>
      <p:ext uri="{BB962C8B-B14F-4D97-AF65-F5344CB8AC3E}">
        <p14:creationId xmlns:p14="http://schemas.microsoft.com/office/powerpoint/2010/main" val="16474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 animBg="1"/>
      <p:bldP spid="24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C15B-222D-461A-81AE-BE7A4CBD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8ABE7-258C-44EE-A504-E6623194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59B1-A8F2-4E09-A1FF-F89209C6F45F}"/>
              </a:ext>
            </a:extLst>
          </p:cNvPr>
          <p:cNvSpPr txBox="1"/>
          <p:nvPr/>
        </p:nvSpPr>
        <p:spPr>
          <a:xfrm>
            <a:off x="561375" y="815531"/>
            <a:ext cx="3794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Winner is the LAST rule loaded</a:t>
            </a:r>
          </a:p>
          <a:p>
            <a:pPr marL="342900" indent="-342900">
              <a:buAutoNum type="arabicPeriod" startAt="4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D70CC-E1AD-4D88-93A8-5085C67B0B5F}"/>
              </a:ext>
            </a:extLst>
          </p:cNvPr>
          <p:cNvSpPr/>
          <p:nvPr/>
        </p:nvSpPr>
        <p:spPr>
          <a:xfrm>
            <a:off x="6183726" y="2279879"/>
            <a:ext cx="22860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.blueberry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8057E-4869-48EC-82E4-1D784E1E99AB}"/>
              </a:ext>
            </a:extLst>
          </p:cNvPr>
          <p:cNvSpPr/>
          <p:nvPr/>
        </p:nvSpPr>
        <p:spPr>
          <a:xfrm>
            <a:off x="6183726" y="2260829"/>
            <a:ext cx="2286000" cy="456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DC292-0FB8-4775-AA4F-5675FC6B8EF8}"/>
              </a:ext>
            </a:extLst>
          </p:cNvPr>
          <p:cNvSpPr/>
          <p:nvPr/>
        </p:nvSpPr>
        <p:spPr>
          <a:xfrm>
            <a:off x="6193251" y="3763674"/>
            <a:ext cx="2276475" cy="4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.rusty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F13A4-9658-4AAA-9E4F-44B8646B5F2D}"/>
              </a:ext>
            </a:extLst>
          </p:cNvPr>
          <p:cNvSpPr/>
          <p:nvPr/>
        </p:nvSpPr>
        <p:spPr>
          <a:xfrm>
            <a:off x="6183726" y="3744624"/>
            <a:ext cx="2286000" cy="449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1D7B1-C8B1-4237-B864-FE4C788C3782}"/>
              </a:ext>
            </a:extLst>
          </p:cNvPr>
          <p:cNvSpPr txBox="1"/>
          <p:nvPr/>
        </p:nvSpPr>
        <p:spPr>
          <a:xfrm>
            <a:off x="6183726" y="1927758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corp.css</a:t>
            </a:r>
          </a:p>
        </p:txBody>
      </p:sp>
      <p:pic>
        <p:nvPicPr>
          <p:cNvPr id="13" name="Picture 2" descr="Image result for file icon">
            <a:extLst>
              <a:ext uri="{FF2B5EF4-FFF2-40B4-BE49-F238E27FC236}">
                <a16:creationId xmlns:a16="http://schemas.microsoft.com/office/drawing/2014/main" id="{3D41ABDF-C8F8-489E-94B5-4DE8DB6F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63" y="1984908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5016FB-61BF-495D-A074-C891C1E59BC5}"/>
              </a:ext>
            </a:extLst>
          </p:cNvPr>
          <p:cNvSpPr txBox="1"/>
          <p:nvPr/>
        </p:nvSpPr>
        <p:spPr>
          <a:xfrm>
            <a:off x="6193251" y="3401337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5" name="Picture 2" descr="Image result for file icon">
            <a:extLst>
              <a:ext uri="{FF2B5EF4-FFF2-40B4-BE49-F238E27FC236}">
                <a16:creationId xmlns:a16="http://schemas.microsoft.com/office/drawing/2014/main" id="{70034F95-9AF5-4E26-8A71-386916E8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88" y="3458487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AEBC90-25B3-48EF-BDF0-54A186E2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92" y="2319883"/>
            <a:ext cx="1514285" cy="338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725525-53FB-4ED7-9351-46F02C4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89" y="3814443"/>
            <a:ext cx="1493751" cy="3285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9212F0-B83A-4C8C-9E1E-BC95D353CE30}"/>
              </a:ext>
            </a:extLst>
          </p:cNvPr>
          <p:cNvSpPr/>
          <p:nvPr/>
        </p:nvSpPr>
        <p:spPr>
          <a:xfrm>
            <a:off x="457200" y="2480618"/>
            <a:ext cx="4572000" cy="16954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&lt;head&gt;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"bootstrap.min.css"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"school.css"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"corp.css"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&lt;/head&gt;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3678E1-3648-404D-81C7-BF20C2EBBE1A}"/>
              </a:ext>
            </a:extLst>
          </p:cNvPr>
          <p:cNvSpPr txBox="1"/>
          <p:nvPr/>
        </p:nvSpPr>
        <p:spPr>
          <a:xfrm>
            <a:off x="516416" y="221020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DF3320-115B-4057-9732-7E7FFDD96F7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966342" y="2488920"/>
            <a:ext cx="1581150" cy="10734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B59379-FD2D-431B-8738-BB3601B8B4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046271" y="3814443"/>
            <a:ext cx="1499518" cy="164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572D3AC4-E59B-4674-91BE-61BD67C3F023}"/>
              </a:ext>
            </a:extLst>
          </p:cNvPr>
          <p:cNvSpPr/>
          <p:nvPr/>
        </p:nvSpPr>
        <p:spPr>
          <a:xfrm>
            <a:off x="6548417" y="1666945"/>
            <a:ext cx="1284779" cy="1305876"/>
          </a:xfrm>
          <a:prstGeom prst="noSmoking">
            <a:avLst>
              <a:gd name="adj" fmla="val 9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B67A5E-9EB6-4496-B5D5-A0F58327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24361"/>
            <a:ext cx="2098383" cy="36510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1123950"/>
            <a:ext cx="51054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Finish the footer in the web flyer:</a:t>
            </a:r>
          </a:p>
          <a:p>
            <a:pPr lvl="1"/>
            <a:r>
              <a:rPr lang="en-US" dirty="0"/>
              <a:t>Small, italic font</a:t>
            </a:r>
          </a:p>
          <a:p>
            <a:pPr lvl="1"/>
            <a:r>
              <a:rPr lang="en-US" dirty="0"/>
              <a:t>Less spacing on left and right</a:t>
            </a:r>
          </a:p>
          <a:p>
            <a:r>
              <a:rPr lang="en-US" dirty="0"/>
              <a:t>Use the specificity calculator to find the values of all rules in rusty.css.</a:t>
            </a:r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10: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Divs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and Spans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Flyer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9550"/>
            <a:ext cx="1648866" cy="4695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971550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Rusty Ruler has weekly specials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team put a lot of work into a flyer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They would like to use the look on the website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715000" y="514350"/>
            <a:ext cx="1148795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1093" y="1168531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Nice header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5334000" y="4171950"/>
            <a:ext cx="1453595" cy="533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62500" y="380261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Footer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486400" y="2419350"/>
            <a:ext cx="160599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11278" y="221026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Images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5290340" y="2963433"/>
            <a:ext cx="160599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77338" y="276484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Centered Text</a:t>
            </a:r>
          </a:p>
        </p:txBody>
      </p:sp>
      <p:pic>
        <p:nvPicPr>
          <p:cNvPr id="1026" name="Picture 2" descr="Image result for pri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2" y="2677324"/>
            <a:ext cx="2951811" cy="2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323002" y="3553405"/>
            <a:ext cx="1382598" cy="3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0000" y="335481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Tall and slim</a:t>
            </a:r>
          </a:p>
        </p:txBody>
      </p:sp>
    </p:spTree>
    <p:extLst>
      <p:ext uri="{BB962C8B-B14F-4D97-AF65-F5344CB8AC3E}">
        <p14:creationId xmlns:p14="http://schemas.microsoft.com/office/powerpoint/2010/main" val="40666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7151"/>
            <a:ext cx="6172200" cy="609600"/>
          </a:xfrm>
        </p:spPr>
        <p:txBody>
          <a:bodyPr/>
          <a:lstStyle/>
          <a:p>
            <a:r>
              <a:rPr lang="en-US" dirty="0"/>
              <a:t>Item Flyer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496" y="600353"/>
            <a:ext cx="4114800" cy="4242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&lt;h2&gt;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Weekly Item Specials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&lt;/h2&gt;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"images/highlighter.png"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Highlighters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Sharpie brand highlighters in a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"images/bands.png"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Rubber Bands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variety of sizes and colors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"images/drives.png"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Jump Drives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16G Lexar jump drives in a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Specialty items change each week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618" y="1010454"/>
            <a:ext cx="3883182" cy="10795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4312" y="8257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721" y="190253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items.html</a:t>
            </a:r>
          </a:p>
        </p:txBody>
      </p:sp>
      <p:pic>
        <p:nvPicPr>
          <p:cNvPr id="10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8" y="247403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31618" y="2191545"/>
            <a:ext cx="3883182" cy="10660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1618" y="3359135"/>
            <a:ext cx="3883182" cy="10414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17" y="522013"/>
            <a:ext cx="3883182" cy="386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17" y="4502134"/>
            <a:ext cx="3883182" cy="386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1312" y="14408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Header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3099" y="449649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Footer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2537" y="1394110"/>
            <a:ext cx="146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Picture</a:t>
            </a:r>
          </a:p>
          <a:p>
            <a:r>
              <a:rPr lang="en-US" dirty="0">
                <a:solidFill>
                  <a:srgbClr val="C00000"/>
                </a:solidFill>
              </a:rPr>
              <a:t>Name</a:t>
            </a:r>
          </a:p>
          <a:p>
            <a:r>
              <a:rPr lang="en-US" dirty="0">
                <a:solidFill>
                  <a:srgbClr val="C00000"/>
                </a:solidFill>
              </a:rPr>
              <a:t>Description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3505200" y="1394110"/>
            <a:ext cx="908096" cy="1870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2227152" y="1702051"/>
            <a:ext cx="2195994" cy="1636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 flipH="1" flipV="1">
            <a:off x="3920150" y="1982709"/>
            <a:ext cx="493942" cy="1364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29" y="802655"/>
            <a:ext cx="2720493" cy="40400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4111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0738"/>
            <a:ext cx="5638800" cy="609600"/>
          </a:xfrm>
        </p:spPr>
        <p:txBody>
          <a:bodyPr/>
          <a:lstStyle/>
          <a:p>
            <a:r>
              <a:rPr lang="en-US" dirty="0"/>
              <a:t>Grouping with &lt;div&gt;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214093"/>
            <a:ext cx="4572000" cy="46285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"header"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Weekly Item Specials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&lt;/div&gt;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"images/highlighter.png"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Highlighters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Sharpie brand highlighters in a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"images/bands.png"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Rubber Bands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 variety of sizes and colors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"footer"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Specialty items change each week ...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2876550"/>
            <a:ext cx="2622824" cy="20574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105400" y="726706"/>
            <a:ext cx="3352800" cy="2414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#footer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.item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font-weight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.item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border-style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#555555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3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41" y="2396732"/>
            <a:ext cx="3857625" cy="257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Nesting </a:t>
            </a:r>
            <a:r>
              <a:rPr lang="en-US" dirty="0" err="1"/>
              <a:t>divs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183068"/>
            <a:ext cx="6096000" cy="2990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&lt;div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"specials"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"weekly"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"item"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"images/highlighter.png"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	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Highlighters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h3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Sharpie brand ...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&lt;/div&gt;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3200400" cy="609600"/>
          </a:xfrm>
        </p:spPr>
        <p:txBody>
          <a:bodyPr/>
          <a:lstStyle/>
          <a:p>
            <a:r>
              <a:rPr lang="en-US" dirty="0"/>
              <a:t>Nesting </a:t>
            </a:r>
            <a:r>
              <a:rPr lang="en-US" dirty="0" err="1"/>
              <a:t>divs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7334"/>
            <a:ext cx="4204146" cy="37147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43" y="176001"/>
            <a:ext cx="5542857" cy="466666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206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191000" cy="609600"/>
          </a:xfrm>
        </p:spPr>
        <p:txBody>
          <a:bodyPr/>
          <a:lstStyle/>
          <a:p>
            <a:r>
              <a:rPr lang="en-US" dirty="0"/>
              <a:t>Styling the Flyer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3733800" cy="385648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11" y="161883"/>
            <a:ext cx="1648866" cy="469568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679160" y="590919"/>
            <a:ext cx="1559840" cy="6092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5764" y="713338"/>
            <a:ext cx="162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Background Image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689558" y="361951"/>
            <a:ext cx="1386853" cy="694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65764" y="24673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5679160" y="4704701"/>
            <a:ext cx="1593034" cy="51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55366" y="457159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Italics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5732621" y="2951822"/>
            <a:ext cx="134379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24265" y="1747544"/>
            <a:ext cx="141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Centered and padded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5908137" y="1691464"/>
            <a:ext cx="1364057" cy="2640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38551" y="276715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Narrow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47939" y="3395319"/>
            <a:ext cx="171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Fonts, colors, line heights, etc.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857086" y="3666434"/>
            <a:ext cx="1605974" cy="2817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7" grpId="0"/>
      <p:bldP spid="20" grpId="0"/>
      <p:bldP spid="23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17945</TotalTime>
  <Words>1425</Words>
  <Application>Microsoft Office PowerPoint</Application>
  <PresentationFormat>On-screen Show (16:9)</PresentationFormat>
  <Paragraphs>451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Divs and Spans</vt:lpstr>
      <vt:lpstr>See Also</vt:lpstr>
      <vt:lpstr>In the Book</vt:lpstr>
      <vt:lpstr>Sales Flyer</vt:lpstr>
      <vt:lpstr>Item Flyer</vt:lpstr>
      <vt:lpstr>Grouping with &lt;div&gt;</vt:lpstr>
      <vt:lpstr>Nesting divs</vt:lpstr>
      <vt:lpstr>Nesting divs</vt:lpstr>
      <vt:lpstr>Styling the Flyer</vt:lpstr>
      <vt:lpstr>Width and Border</vt:lpstr>
      <vt:lpstr>Basic Styling</vt:lpstr>
      <vt:lpstr>Selecting Descendants</vt:lpstr>
      <vt:lpstr>Line Height</vt:lpstr>
      <vt:lpstr>Line Height</vt:lpstr>
      <vt:lpstr>Line Height</vt:lpstr>
      <vt:lpstr>Shortcuts</vt:lpstr>
      <vt:lpstr>Shortcuts</vt:lpstr>
      <vt:lpstr>Spans</vt:lpstr>
      <vt:lpstr>Spans</vt:lpstr>
      <vt:lpstr>State Selectors</vt:lpstr>
      <vt:lpstr>Pseudo Classes</vt:lpstr>
      <vt:lpstr>Pseudo Classes</vt:lpstr>
      <vt:lpstr>Cascade</vt:lpstr>
      <vt:lpstr>Cascade</vt:lpstr>
      <vt:lpstr>Specificity</vt:lpstr>
      <vt:lpstr>Last Specified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401</cp:revision>
  <cp:lastPrinted>2015-07-06T21:44:19Z</cp:lastPrinted>
  <dcterms:created xsi:type="dcterms:W3CDTF">2015-07-04T21:12:26Z</dcterms:created>
  <dcterms:modified xsi:type="dcterms:W3CDTF">2017-06-03T15:07:58Z</dcterms:modified>
</cp:coreProperties>
</file>